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"/>
  </p:notesMasterIdLst>
  <p:handoutMasterIdLst>
    <p:handoutMasterId r:id="rId16"/>
  </p:handoutMasterIdLst>
  <p:sldIdLst>
    <p:sldId id="370" r:id="rId2"/>
    <p:sldId id="388" r:id="rId3"/>
    <p:sldId id="359" r:id="rId4"/>
    <p:sldId id="387" r:id="rId5"/>
    <p:sldId id="361" r:id="rId6"/>
    <p:sldId id="393" r:id="rId7"/>
    <p:sldId id="389" r:id="rId8"/>
    <p:sldId id="391" r:id="rId9"/>
    <p:sldId id="392" r:id="rId10"/>
    <p:sldId id="383" r:id="rId11"/>
    <p:sldId id="384" r:id="rId12"/>
    <p:sldId id="385" r:id="rId13"/>
    <p:sldId id="39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808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69417" autoAdjust="0"/>
  </p:normalViewPr>
  <p:slideViewPr>
    <p:cSldViewPr>
      <p:cViewPr varScale="1">
        <p:scale>
          <a:sx n="87" d="100"/>
          <a:sy n="87" d="100"/>
        </p:scale>
        <p:origin x="127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1E6C31-A428-421D-91C6-B66517FB224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6F1A003-35A3-403D-B4F5-96D84C2D0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FAB591-20AD-4B26-A7B8-8FC035ABCB1B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Consider what you need for the market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1.     Need to know what is the ideal salesperson profile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pPr>
              <a:defRPr/>
            </a:pPr>
            <a:fld id="{B3EEABF2-D6DF-46B8-9562-FDA09108F4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61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102C0-1D78-46EC-9D57-CCCC04B4F2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07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7EC38-BB11-4479-92EE-7F22AED123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13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8AC1C-4B63-4E86-9D4E-7AB9AA9BF7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28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B8568-D6B5-44CE-8CFC-906D79489D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38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9E078-BFDF-423A-A934-68D7A817BDC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176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5A9A4-BC00-42ED-B5E4-80B2A277BB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65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8AA3-3528-499A-B89A-FE7552040A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791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F7B94-F53D-4CF2-9E28-ABD73F69CE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49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D829E-6C56-4B2D-8548-2CEEA1CB2D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474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pPr>
              <a:defRPr/>
            </a:pPr>
            <a:fld id="{23BBED1F-8D18-4E0C-83A5-812953BCDD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761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5988E8-1B60-41A3-BB46-2D9FF9DCB5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11" Type="http://schemas.openxmlformats.org/officeDocument/2006/relationships/image" Target="../media/image6.png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0"/>
            <a:ext cx="7313613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Aligning Sales Organizations With Business Goals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648200" y="3276600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003300" cy="106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331" y="1295400"/>
            <a:ext cx="1000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venir"/>
              </a:rPr>
              <a:t>Sales Science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6324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"/>
              </a:rPr>
              <a:t> www.SalesScience.biz</a:t>
            </a:r>
            <a:endParaRPr lang="en-US" sz="1600" b="1" dirty="0">
              <a:solidFill>
                <a:schemeClr val="bg1"/>
              </a:solidFill>
              <a:latin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2268" y="1028700"/>
            <a:ext cx="7773988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Situation: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New Accounts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02750" y="1600200"/>
            <a:ext cx="7693025" cy="4114800"/>
          </a:xfrm>
        </p:spPr>
        <p:txBody>
          <a:bodyPr>
            <a:normAutofit fontScale="85000" lnSpcReduction="20000"/>
          </a:bodyPr>
          <a:lstStyle/>
          <a:p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Objective: Win 50% of all new designs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Sales Strategy:</a:t>
            </a:r>
          </a:p>
          <a:p>
            <a:pPr lvl="1">
              <a:buClr>
                <a:srgbClr val="336699"/>
              </a:buClr>
            </a:pPr>
            <a:r>
              <a:rPr lang="en-US" altLang="en-US" sz="2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and compete for every opportunity</a:t>
            </a:r>
          </a:p>
          <a:p>
            <a:pPr lvl="1">
              <a:buClr>
                <a:srgbClr val="336699"/>
              </a:buClr>
            </a:pPr>
            <a:r>
              <a:rPr lang="en-US" altLang="en-US" sz="2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 on value not price – superior engineering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Personnel profiles – Professional “Hunter”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Sales Process – Solution/Strategic w/technical support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Compensation plans –  50% Base/50% Variable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62865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3988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Situation: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Retain Profitable </a:t>
            </a: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42292"/>
            <a:ext cx="8458200" cy="48299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Objective: </a:t>
            </a:r>
          </a:p>
          <a:p>
            <a:pPr lvl="1">
              <a:buClr>
                <a:srgbClr val="336699"/>
              </a:buClr>
            </a:pPr>
            <a:r>
              <a:rPr lang="en-US" alt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market share</a:t>
            </a:r>
          </a:p>
          <a:p>
            <a:pPr lvl="1">
              <a:buClr>
                <a:srgbClr val="336699"/>
              </a:buClr>
            </a:pPr>
            <a:r>
              <a:rPr lang="en-US" alt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key accounts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Strategy:</a:t>
            </a:r>
          </a:p>
          <a:p>
            <a:pPr lvl="1">
              <a:buClr>
                <a:srgbClr val="336699"/>
              </a:buClr>
            </a:pPr>
            <a:r>
              <a:rPr lang="en-US" alt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touch, superior service</a:t>
            </a:r>
          </a:p>
          <a:p>
            <a:pPr lvl="1">
              <a:buClr>
                <a:srgbClr val="336699"/>
              </a:buClr>
            </a:pPr>
            <a:r>
              <a:rPr lang="en-US" alt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account presence through cross sell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profiles – Technically capable “Farmer”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 – Account management/ activity based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 plans –  80% Base/20% Variable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515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802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68936"/>
            <a:ext cx="7773988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Situation: New Product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806206" y="1371600"/>
            <a:ext cx="8302625" cy="4114800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Objective: First to Market – Dominant Share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Strategy: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and capture innovative customers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“bowling pins” for market dominance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degree of creativity in new deals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profiles – “Artist”, entrepreneurial &amp; creative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 – Unstructured/ Strategic account selling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 plans –  High Base/Low Variable; Bonuses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" y="-11723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871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742" y="914400"/>
            <a:ext cx="7769225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the Transition Plan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128682" y="1752600"/>
            <a:ext cx="6571343" cy="416401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preferred timeline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implementation preference by line of business 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existing personnel to new structure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 new compensation plans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 sales staff in sales methods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 new sales process &amp; metrics</a:t>
            </a:r>
          </a:p>
          <a:p>
            <a:pPr>
              <a:buClr>
                <a:srgbClr val="336699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next line of business</a:t>
            </a:r>
          </a:p>
          <a:p>
            <a:endParaRPr lang="en-US" altLang="en-US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802" y="6328056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7313613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for Change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7213"/>
            <a:ext cx="8150225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Understand Business Objectives &amp; Strategy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Assess Current Sales Organization Capabilities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Determine Gaps/Opportunities for Improvement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Design “Ideal” Sales Organization &amp; Process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Map Current Staff &amp; Processes to Ideal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Develop Transition Plan &amp; Guide Execution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1" y="10180"/>
            <a:ext cx="1003300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238" y="1076980"/>
            <a:ext cx="1000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venir"/>
              </a:rPr>
              <a:t>Sales Science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1" y="-76200"/>
            <a:ext cx="1003300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8" y="990600"/>
            <a:ext cx="1000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venir"/>
              </a:rPr>
              <a:t>Sales Science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1226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66750"/>
            <a:ext cx="7772400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Things First:</a:t>
            </a: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Current State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966912"/>
            <a:ext cx="7315200" cy="4510088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Wingdings 3" panose="05040102010807070707" pitchFamily="18" charset="2"/>
              <a:buChar char="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current business environment?</a:t>
            </a:r>
          </a:p>
          <a:p>
            <a:pPr marL="342900" indent="-342900" algn="l" fontAlgn="auto">
              <a:spcAft>
                <a:spcPts val="0"/>
              </a:spcAft>
              <a:buFont typeface="Wingdings 3" panose="05040102010807070707" pitchFamily="18" charset="2"/>
              <a:buChar char="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business objectives?</a:t>
            </a:r>
          </a:p>
          <a:p>
            <a:pPr marL="342900" indent="-342900" algn="l" fontAlgn="auto">
              <a:spcAft>
                <a:spcPts val="0"/>
              </a:spcAft>
              <a:buFont typeface="Wingdings 3" panose="05040102010807070707" pitchFamily="18" charset="2"/>
              <a:buChar char="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key drivers to meeting the objectives?</a:t>
            </a:r>
          </a:p>
          <a:p>
            <a:pPr marL="342900" indent="-342900" algn="l" fontAlgn="auto">
              <a:spcAft>
                <a:spcPts val="0"/>
              </a:spcAft>
              <a:buFont typeface="Wingdings 3" panose="05040102010807070707" pitchFamily="18" charset="2"/>
              <a:buChar char="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current business strategy?</a:t>
            </a:r>
          </a:p>
          <a:p>
            <a:pPr marL="342900" indent="-342900" algn="l" fontAlgn="auto">
              <a:spcAft>
                <a:spcPts val="0"/>
              </a:spcAft>
              <a:buFont typeface="Wingdings 3" panose="05040102010807070707" pitchFamily="18" charset="2"/>
              <a:buChar char="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current sales strategy?</a:t>
            </a:r>
          </a:p>
          <a:p>
            <a:pPr marL="342900" indent="-342900" fontAlgn="auto">
              <a:spcAft>
                <a:spcPts val="0"/>
              </a:spcAft>
              <a:buFont typeface="Wingdings 3" panose="05040102010807070707" pitchFamily="18" charset="2"/>
              <a:buChar char=""/>
              <a:defRPr/>
            </a:pPr>
            <a:endParaRPr lang="en-US" alt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15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301" y="6263621"/>
            <a:ext cx="2286198" cy="426757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13613" cy="1143000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b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Objectives &amp; Current State</a:t>
            </a:r>
            <a:endParaRPr lang="en-US" alt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7213"/>
            <a:ext cx="8074025" cy="4114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state of the business?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Growing, Stable, Contracting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landscape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Industry/Economic landscape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major business objectives? i.e.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Growth vs. Profits - Profit Growth vs. Revenue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market share vs. competition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execution strategy?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Acquire lines of business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new segments with existing offerings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new offerings for existing segments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Harvest</a:t>
            </a: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/retain segments or customers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are key drivers to success by line of business?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308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802" y="6324600"/>
            <a:ext cx="2286198" cy="3657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773988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Strategy Follows </a:t>
            </a: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Strategy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134208" y="1981200"/>
            <a:ext cx="7923213" cy="4114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Objectives determine sales strategy &amp; structure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 elements to be considered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profiles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structure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methodology &amp; training systems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 plans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 &amp; systems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requirements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015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15200" cy="72430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“Ideal” Sales </a:t>
            </a:r>
            <a:b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</a:t>
            </a:r>
            <a:br>
              <a:rPr lang="en-US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3" panose="05040102010807070707" pitchFamily="18" charset="2"/>
              <a:buChar char=""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Capability by line of business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"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Sales methodology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"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Personnel profile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"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Compensation plan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"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 metrics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"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Systems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"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Training requirements</a:t>
            </a:r>
            <a:endParaRPr lang="en-US" alt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" y="23124"/>
            <a:ext cx="1012024" cy="1652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7921625" cy="1143000"/>
          </a:xfrm>
          <a:ln w="19050"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Current to Future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1625" cy="4494213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existing: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systems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931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6571343" cy="104923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768" y="1732705"/>
            <a:ext cx="6424613" cy="4365625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Customer Acquisition Focus</a:t>
            </a:r>
            <a:endParaRPr lang="en-US" altLang="en-US" sz="2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buNone/>
              <a:defRPr/>
            </a:pPr>
            <a:r>
              <a:rPr lang="en-US" alt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“Hunter”</a:t>
            </a:r>
          </a:p>
          <a:p>
            <a:pPr marL="457200" lvl="1" indent="0">
              <a:lnSpc>
                <a:spcPct val="100000"/>
              </a:lnSpc>
              <a:buNone/>
              <a:defRPr/>
            </a:pPr>
            <a:endParaRPr lang="en-US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Existing Customer Retention/Expansion</a:t>
            </a:r>
          </a:p>
          <a:p>
            <a:pPr marL="457200" lvl="1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alt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“Farmer”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Market/Product Introduction </a:t>
            </a:r>
          </a:p>
          <a:p>
            <a:pPr marL="457200" lvl="1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alt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“Artist”</a:t>
            </a:r>
            <a:endParaRPr lang="en-US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2024" cy="1652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156554" y="655638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Product or Company Life Stage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4267200" y="20574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838200" y="38862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1371600" y="20574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1371600" y="5715000"/>
            <a:ext cx="586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1371600" y="2057400"/>
            <a:ext cx="586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7239000" y="20574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9626" name="Picture 10" descr="BD0831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1797050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627" name="Picture 11" descr="j01118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4038600"/>
            <a:ext cx="1344613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628" name="Picture 12" descr="j01555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90775"/>
            <a:ext cx="2058988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629" name="Picture 13" descr="BS01890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91000"/>
            <a:ext cx="1041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838200" y="2895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898525" y="44100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152400" y="1981200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1295401" y="5677694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2655278" y="548838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5776913" y="564673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</a:p>
        </p:txBody>
      </p:sp>
      <p:pic>
        <p:nvPicPr>
          <p:cNvPr id="239636" name="Picture 20" descr="j019905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15462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637" name="Picture 21" descr="j02541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638" name="Picture 22" descr="j019835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86200"/>
            <a:ext cx="1795463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639" name="Picture 23" descr="j02124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126682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676" y="0"/>
            <a:ext cx="1012024" cy="165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34200" y="6324600"/>
            <a:ext cx="2286198" cy="426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9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9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9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8158</TotalTime>
  <Words>539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Trebuchet MS</vt:lpstr>
      <vt:lpstr>Arial</vt:lpstr>
      <vt:lpstr>Wingdings 3</vt:lpstr>
      <vt:lpstr>Times New Roman</vt:lpstr>
      <vt:lpstr>Calibri</vt:lpstr>
      <vt:lpstr>Wingdings</vt:lpstr>
      <vt:lpstr>Gallery</vt:lpstr>
      <vt:lpstr>Aligning Sales Organizations With Business Goals</vt:lpstr>
      <vt:lpstr> Process for Change</vt:lpstr>
      <vt:lpstr>First Things First: Assess Current State </vt:lpstr>
      <vt:lpstr> Business Objectives &amp; Current State</vt:lpstr>
      <vt:lpstr>Sales Strategy Follows  Business Strategy</vt:lpstr>
      <vt:lpstr>Define “Ideal” Sales  Organization  </vt:lpstr>
      <vt:lpstr>Compare Current to Future</vt:lpstr>
      <vt:lpstr>Example of Sales Profiles</vt:lpstr>
      <vt:lpstr>PowerPoint Presentation</vt:lpstr>
      <vt:lpstr>Situation: Increase New Accounts</vt:lpstr>
      <vt:lpstr>Situation: Retain Profitable  Customers</vt:lpstr>
      <vt:lpstr>Situation: New Product Introduction  </vt:lpstr>
      <vt:lpstr>Develop the Transition Plan</vt:lpstr>
    </vt:vector>
  </TitlesOfParts>
  <Company>Acumen Management Group,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Thoreson</dc:creator>
  <cp:lastModifiedBy>John Moroney</cp:lastModifiedBy>
  <cp:revision>101</cp:revision>
  <dcterms:created xsi:type="dcterms:W3CDTF">2001-09-02T18:48:31Z</dcterms:created>
  <dcterms:modified xsi:type="dcterms:W3CDTF">2017-01-10T18:46:35Z</dcterms:modified>
</cp:coreProperties>
</file>